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Lst>
  <p:sldSz cx="12192000" cy="167401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874"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739657"/>
            <a:ext cx="10363200" cy="5828065"/>
          </a:xfrm>
        </p:spPr>
        <p:txBody>
          <a:bodyPr anchor="b"/>
          <a:lstStyle>
            <a:lvl1pPr algn="ctr">
              <a:defRPr sz="8000"/>
            </a:lvl1pPr>
          </a:lstStyle>
          <a:p>
            <a:r>
              <a:rPr lang="en-US"/>
              <a:t>Click to edit Master title style</a:t>
            </a:r>
            <a:endParaRPr lang="en-US" dirty="0"/>
          </a:p>
        </p:txBody>
      </p:sp>
      <p:sp>
        <p:nvSpPr>
          <p:cNvPr id="3" name="Subtitle 2"/>
          <p:cNvSpPr>
            <a:spLocks noGrp="1"/>
          </p:cNvSpPr>
          <p:nvPr>
            <p:ph type="subTitle" idx="1"/>
          </p:nvPr>
        </p:nvSpPr>
        <p:spPr>
          <a:xfrm>
            <a:off x="1524000" y="8792475"/>
            <a:ext cx="9144000" cy="40416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94E765-34BB-40E6-87C1-0E34A3D8BCF0}" type="datetimeFigureOut">
              <a:rPr lang="en-IN" smtClean="0"/>
              <a:t>27-10-2022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C1B4153-E087-4FF3-8E8C-828577F1217A}" type="slidenum">
              <a:rPr lang="en-IN" smtClean="0"/>
              <a:t>‹#›</a:t>
            </a:fld>
            <a:endParaRPr lang="en-IN"/>
          </a:p>
        </p:txBody>
      </p:sp>
    </p:spTree>
    <p:extLst>
      <p:ext uri="{BB962C8B-B14F-4D97-AF65-F5344CB8AC3E}">
        <p14:creationId xmlns:p14="http://schemas.microsoft.com/office/powerpoint/2010/main" val="2563719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94E765-34BB-40E6-87C1-0E34A3D8BCF0}" type="datetimeFigureOut">
              <a:rPr lang="en-IN" smtClean="0"/>
              <a:t>27-10-2022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C1B4153-E087-4FF3-8E8C-828577F1217A}" type="slidenum">
              <a:rPr lang="en-IN" smtClean="0"/>
              <a:t>‹#›</a:t>
            </a:fld>
            <a:endParaRPr lang="en-IN"/>
          </a:p>
        </p:txBody>
      </p:sp>
    </p:spTree>
    <p:extLst>
      <p:ext uri="{BB962C8B-B14F-4D97-AF65-F5344CB8AC3E}">
        <p14:creationId xmlns:p14="http://schemas.microsoft.com/office/powerpoint/2010/main" val="3222228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91260"/>
            <a:ext cx="2628900" cy="141865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891260"/>
            <a:ext cx="7734300" cy="141865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94E765-34BB-40E6-87C1-0E34A3D8BCF0}" type="datetimeFigureOut">
              <a:rPr lang="en-IN" smtClean="0"/>
              <a:t>27-10-2022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C1B4153-E087-4FF3-8E8C-828577F1217A}" type="slidenum">
              <a:rPr lang="en-IN" smtClean="0"/>
              <a:t>‹#›</a:t>
            </a:fld>
            <a:endParaRPr lang="en-IN"/>
          </a:p>
        </p:txBody>
      </p:sp>
    </p:spTree>
    <p:extLst>
      <p:ext uri="{BB962C8B-B14F-4D97-AF65-F5344CB8AC3E}">
        <p14:creationId xmlns:p14="http://schemas.microsoft.com/office/powerpoint/2010/main" val="3952791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94E765-34BB-40E6-87C1-0E34A3D8BCF0}" type="datetimeFigureOut">
              <a:rPr lang="en-IN" smtClean="0"/>
              <a:t>27-10-2022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C1B4153-E087-4FF3-8E8C-828577F1217A}" type="slidenum">
              <a:rPr lang="en-IN" smtClean="0"/>
              <a:t>‹#›</a:t>
            </a:fld>
            <a:endParaRPr lang="en-IN"/>
          </a:p>
        </p:txBody>
      </p:sp>
    </p:spTree>
    <p:extLst>
      <p:ext uri="{BB962C8B-B14F-4D97-AF65-F5344CB8AC3E}">
        <p14:creationId xmlns:p14="http://schemas.microsoft.com/office/powerpoint/2010/main" val="3582098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4173427"/>
            <a:ext cx="10515600" cy="6963452"/>
          </a:xfrm>
        </p:spPr>
        <p:txBody>
          <a:bodyPr anchor="b"/>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831851" y="11202756"/>
            <a:ext cx="10515600" cy="3661915"/>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94E765-34BB-40E6-87C1-0E34A3D8BCF0}" type="datetimeFigureOut">
              <a:rPr lang="en-IN" smtClean="0"/>
              <a:t>27-10-2022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C1B4153-E087-4FF3-8E8C-828577F1217A}" type="slidenum">
              <a:rPr lang="en-IN" smtClean="0"/>
              <a:t>‹#›</a:t>
            </a:fld>
            <a:endParaRPr lang="en-IN"/>
          </a:p>
        </p:txBody>
      </p:sp>
    </p:spTree>
    <p:extLst>
      <p:ext uri="{BB962C8B-B14F-4D97-AF65-F5344CB8AC3E}">
        <p14:creationId xmlns:p14="http://schemas.microsoft.com/office/powerpoint/2010/main" val="87313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4456300"/>
            <a:ext cx="5181600" cy="106214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4456300"/>
            <a:ext cx="5181600" cy="106214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94E765-34BB-40E6-87C1-0E34A3D8BCF0}" type="datetimeFigureOut">
              <a:rPr lang="en-IN" smtClean="0"/>
              <a:t>27-10-2022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C1B4153-E087-4FF3-8E8C-828577F1217A}" type="slidenum">
              <a:rPr lang="en-IN" smtClean="0"/>
              <a:t>‹#›</a:t>
            </a:fld>
            <a:endParaRPr lang="en-IN"/>
          </a:p>
        </p:txBody>
      </p:sp>
    </p:spTree>
    <p:extLst>
      <p:ext uri="{BB962C8B-B14F-4D97-AF65-F5344CB8AC3E}">
        <p14:creationId xmlns:p14="http://schemas.microsoft.com/office/powerpoint/2010/main" val="1374934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891263"/>
            <a:ext cx="10515600" cy="32356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4103672"/>
            <a:ext cx="5157787" cy="201114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839789" y="6114819"/>
            <a:ext cx="5157787" cy="89939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4103672"/>
            <a:ext cx="5183188" cy="201114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72201" y="6114819"/>
            <a:ext cx="5183188" cy="89939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94E765-34BB-40E6-87C1-0E34A3D8BCF0}" type="datetimeFigureOut">
              <a:rPr lang="en-IN" smtClean="0"/>
              <a:t>27-10-2022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C1B4153-E087-4FF3-8E8C-828577F1217A}" type="slidenum">
              <a:rPr lang="en-IN" smtClean="0"/>
              <a:t>‹#›</a:t>
            </a:fld>
            <a:endParaRPr lang="en-IN"/>
          </a:p>
        </p:txBody>
      </p:sp>
    </p:spTree>
    <p:extLst>
      <p:ext uri="{BB962C8B-B14F-4D97-AF65-F5344CB8AC3E}">
        <p14:creationId xmlns:p14="http://schemas.microsoft.com/office/powerpoint/2010/main" val="2405691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94E765-34BB-40E6-87C1-0E34A3D8BCF0}" type="datetimeFigureOut">
              <a:rPr lang="en-IN" smtClean="0"/>
              <a:t>27-10-2022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C1B4153-E087-4FF3-8E8C-828577F1217A}" type="slidenum">
              <a:rPr lang="en-IN" smtClean="0"/>
              <a:t>‹#›</a:t>
            </a:fld>
            <a:endParaRPr lang="en-IN"/>
          </a:p>
        </p:txBody>
      </p:sp>
    </p:spTree>
    <p:extLst>
      <p:ext uri="{BB962C8B-B14F-4D97-AF65-F5344CB8AC3E}">
        <p14:creationId xmlns:p14="http://schemas.microsoft.com/office/powerpoint/2010/main" val="4128102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94E765-34BB-40E6-87C1-0E34A3D8BCF0}" type="datetimeFigureOut">
              <a:rPr lang="en-IN" smtClean="0"/>
              <a:t>27-10-2022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C1B4153-E087-4FF3-8E8C-828577F1217A}" type="slidenum">
              <a:rPr lang="en-IN" smtClean="0"/>
              <a:t>‹#›</a:t>
            </a:fld>
            <a:endParaRPr lang="en-IN"/>
          </a:p>
        </p:txBody>
      </p:sp>
    </p:spTree>
    <p:extLst>
      <p:ext uri="{BB962C8B-B14F-4D97-AF65-F5344CB8AC3E}">
        <p14:creationId xmlns:p14="http://schemas.microsoft.com/office/powerpoint/2010/main" val="3370645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116012"/>
            <a:ext cx="3932237" cy="3906044"/>
          </a:xfrm>
        </p:spPr>
        <p:txBody>
          <a:bodyPr anchor="b"/>
          <a:lstStyle>
            <a:lvl1pPr>
              <a:defRPr sz="4267"/>
            </a:lvl1pPr>
          </a:lstStyle>
          <a:p>
            <a:r>
              <a:rPr lang="en-US"/>
              <a:t>Click to edit Master title style</a:t>
            </a:r>
            <a:endParaRPr lang="en-US" dirty="0"/>
          </a:p>
        </p:txBody>
      </p:sp>
      <p:sp>
        <p:nvSpPr>
          <p:cNvPr id="3" name="Content Placeholder 2"/>
          <p:cNvSpPr>
            <a:spLocks noGrp="1"/>
          </p:cNvSpPr>
          <p:nvPr>
            <p:ph idx="1"/>
          </p:nvPr>
        </p:nvSpPr>
        <p:spPr>
          <a:xfrm>
            <a:off x="5183188" y="2410281"/>
            <a:ext cx="6172200" cy="11896384"/>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5022056"/>
            <a:ext cx="3932237" cy="9303981"/>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EF94E765-34BB-40E6-87C1-0E34A3D8BCF0}" type="datetimeFigureOut">
              <a:rPr lang="en-IN" smtClean="0"/>
              <a:t>27-10-2022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C1B4153-E087-4FF3-8E8C-828577F1217A}" type="slidenum">
              <a:rPr lang="en-IN" smtClean="0"/>
              <a:t>‹#›</a:t>
            </a:fld>
            <a:endParaRPr lang="en-IN"/>
          </a:p>
        </p:txBody>
      </p:sp>
    </p:spTree>
    <p:extLst>
      <p:ext uri="{BB962C8B-B14F-4D97-AF65-F5344CB8AC3E}">
        <p14:creationId xmlns:p14="http://schemas.microsoft.com/office/powerpoint/2010/main" val="580741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116012"/>
            <a:ext cx="3932237" cy="3906044"/>
          </a:xfrm>
        </p:spPr>
        <p:txBody>
          <a:bodyPr anchor="b"/>
          <a:lstStyle>
            <a:lvl1pPr>
              <a:defRPr sz="4267"/>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2410281"/>
            <a:ext cx="6172200" cy="11896384"/>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4" name="Text Placeholder 3"/>
          <p:cNvSpPr>
            <a:spLocks noGrp="1"/>
          </p:cNvSpPr>
          <p:nvPr>
            <p:ph type="body" sz="half" idx="2"/>
          </p:nvPr>
        </p:nvSpPr>
        <p:spPr>
          <a:xfrm>
            <a:off x="839788" y="5022056"/>
            <a:ext cx="3932237" cy="9303981"/>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EF94E765-34BB-40E6-87C1-0E34A3D8BCF0}" type="datetimeFigureOut">
              <a:rPr lang="en-IN" smtClean="0"/>
              <a:t>27-10-2022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C1B4153-E087-4FF3-8E8C-828577F1217A}" type="slidenum">
              <a:rPr lang="en-IN" smtClean="0"/>
              <a:t>‹#›</a:t>
            </a:fld>
            <a:endParaRPr lang="en-IN"/>
          </a:p>
        </p:txBody>
      </p:sp>
    </p:spTree>
    <p:extLst>
      <p:ext uri="{BB962C8B-B14F-4D97-AF65-F5344CB8AC3E}">
        <p14:creationId xmlns:p14="http://schemas.microsoft.com/office/powerpoint/2010/main" val="2846319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91263"/>
            <a:ext cx="10515600" cy="32356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4456300"/>
            <a:ext cx="10515600" cy="106214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15515678"/>
            <a:ext cx="2743200" cy="891260"/>
          </a:xfrm>
          <a:prstGeom prst="rect">
            <a:avLst/>
          </a:prstGeom>
        </p:spPr>
        <p:txBody>
          <a:bodyPr vert="horz" lIns="91440" tIns="45720" rIns="91440" bIns="45720" rtlCol="0" anchor="ctr"/>
          <a:lstStyle>
            <a:lvl1pPr algn="l">
              <a:defRPr sz="1600">
                <a:solidFill>
                  <a:schemeClr val="tx1">
                    <a:tint val="75000"/>
                  </a:schemeClr>
                </a:solidFill>
              </a:defRPr>
            </a:lvl1pPr>
          </a:lstStyle>
          <a:p>
            <a:fld id="{EF94E765-34BB-40E6-87C1-0E34A3D8BCF0}" type="datetimeFigureOut">
              <a:rPr lang="en-IN" smtClean="0"/>
              <a:t>27-10-2022</a:t>
            </a:fld>
            <a:endParaRPr lang="en-IN"/>
          </a:p>
        </p:txBody>
      </p:sp>
      <p:sp>
        <p:nvSpPr>
          <p:cNvPr id="5" name="Footer Placeholder 4"/>
          <p:cNvSpPr>
            <a:spLocks noGrp="1"/>
          </p:cNvSpPr>
          <p:nvPr>
            <p:ph type="ftr" sz="quarter" idx="3"/>
          </p:nvPr>
        </p:nvSpPr>
        <p:spPr>
          <a:xfrm>
            <a:off x="4038600" y="15515678"/>
            <a:ext cx="4114800" cy="891260"/>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15515678"/>
            <a:ext cx="2743200" cy="891260"/>
          </a:xfrm>
          <a:prstGeom prst="rect">
            <a:avLst/>
          </a:prstGeom>
        </p:spPr>
        <p:txBody>
          <a:bodyPr vert="horz" lIns="91440" tIns="45720" rIns="91440" bIns="45720" rtlCol="0" anchor="ctr"/>
          <a:lstStyle>
            <a:lvl1pPr algn="r">
              <a:defRPr sz="1600">
                <a:solidFill>
                  <a:schemeClr val="tx1">
                    <a:tint val="75000"/>
                  </a:schemeClr>
                </a:solidFill>
              </a:defRPr>
            </a:lvl1pPr>
          </a:lstStyle>
          <a:p>
            <a:fld id="{4C1B4153-E087-4FF3-8E8C-828577F1217A}" type="slidenum">
              <a:rPr lang="en-IN" smtClean="0"/>
              <a:t>‹#›</a:t>
            </a:fld>
            <a:endParaRPr lang="en-IN"/>
          </a:p>
        </p:txBody>
      </p:sp>
    </p:spTree>
    <p:extLst>
      <p:ext uri="{BB962C8B-B14F-4D97-AF65-F5344CB8AC3E}">
        <p14:creationId xmlns:p14="http://schemas.microsoft.com/office/powerpoint/2010/main" val="32142988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67DE770A-707E-53A1-9CE5-BDECB568910B}"/>
              </a:ext>
            </a:extLst>
          </p:cNvPr>
          <p:cNvGrpSpPr/>
          <p:nvPr/>
        </p:nvGrpSpPr>
        <p:grpSpPr>
          <a:xfrm>
            <a:off x="703702" y="826183"/>
            <a:ext cx="11210772" cy="2600161"/>
            <a:chOff x="703702" y="826183"/>
            <a:chExt cx="11210772" cy="2600161"/>
          </a:xfrm>
        </p:grpSpPr>
        <p:pic>
          <p:nvPicPr>
            <p:cNvPr id="4" name="Picture 3">
              <a:extLst>
                <a:ext uri="{FF2B5EF4-FFF2-40B4-BE49-F238E27FC236}">
                  <a16:creationId xmlns:a16="http://schemas.microsoft.com/office/drawing/2014/main" id="{FF4F4C8D-8B13-988A-D3B9-B0B50BAA64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3702" y="1202050"/>
              <a:ext cx="2549861" cy="2224294"/>
            </a:xfrm>
            <a:prstGeom prst="rect">
              <a:avLst/>
            </a:prstGeom>
          </p:spPr>
        </p:pic>
        <p:pic>
          <p:nvPicPr>
            <p:cNvPr id="5" name="Picture 4" descr="logo">
              <a:extLst>
                <a:ext uri="{FF2B5EF4-FFF2-40B4-BE49-F238E27FC236}">
                  <a16:creationId xmlns:a16="http://schemas.microsoft.com/office/drawing/2014/main" id="{2BD269AE-1FD3-C802-195E-EFFC22D715C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21032" y="826183"/>
              <a:ext cx="5693442" cy="1302421"/>
            </a:xfrm>
            <a:prstGeom prst="rect">
              <a:avLst/>
            </a:prstGeom>
            <a:noFill/>
            <a:ln>
              <a:noFill/>
            </a:ln>
          </p:spPr>
        </p:pic>
        <p:sp>
          <p:nvSpPr>
            <p:cNvPr id="7" name="Rectangle 6">
              <a:extLst>
                <a:ext uri="{FF2B5EF4-FFF2-40B4-BE49-F238E27FC236}">
                  <a16:creationId xmlns:a16="http://schemas.microsoft.com/office/drawing/2014/main" id="{A0ABD402-F495-BE91-7F71-861D07C2C42E}"/>
                </a:ext>
              </a:extLst>
            </p:cNvPr>
            <p:cNvSpPr/>
            <p:nvPr/>
          </p:nvSpPr>
          <p:spPr>
            <a:xfrm>
              <a:off x="3098027" y="2257521"/>
              <a:ext cx="8660911" cy="8763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4000" b="1" dirty="0">
                  <a:latin typeface="Bahnschrift Light Condensed" panose="020B0502040204020203" pitchFamily="34" charset="0"/>
                </a:rPr>
                <a:t>3</a:t>
              </a:r>
              <a:r>
                <a:rPr lang="en-IN" sz="4000" b="1" baseline="30000" dirty="0">
                  <a:latin typeface="Bahnschrift Light Condensed" panose="020B0502040204020203" pitchFamily="34" charset="0"/>
                </a:rPr>
                <a:t>rd</a:t>
              </a:r>
              <a:r>
                <a:rPr lang="en-IN" sz="4000" b="1" dirty="0">
                  <a:latin typeface="Bahnschrift Light Condensed" panose="020B0502040204020203" pitchFamily="34" charset="0"/>
                </a:rPr>
                <a:t> Annual Conference of Cardio-Diabetic Society </a:t>
              </a:r>
            </a:p>
          </p:txBody>
        </p:sp>
      </p:grpSp>
      <p:sp>
        <p:nvSpPr>
          <p:cNvPr id="8" name="Rectangle 7">
            <a:extLst>
              <a:ext uri="{FF2B5EF4-FFF2-40B4-BE49-F238E27FC236}">
                <a16:creationId xmlns:a16="http://schemas.microsoft.com/office/drawing/2014/main" id="{0CFBD8CB-0460-32BC-2D53-D63FC541C728}"/>
              </a:ext>
            </a:extLst>
          </p:cNvPr>
          <p:cNvSpPr/>
          <p:nvPr/>
        </p:nvSpPr>
        <p:spPr>
          <a:xfrm>
            <a:off x="1353851" y="5273921"/>
            <a:ext cx="10098157" cy="1077507"/>
          </a:xfrm>
          <a:prstGeom prst="rect">
            <a:avLst/>
          </a:prstGeom>
          <a:solidFill>
            <a:srgbClr val="FFC000"/>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2800" b="1" dirty="0">
                <a:latin typeface="Lucida Calligraphy" panose="03010101010101010101" pitchFamily="66" charset="0"/>
              </a:rPr>
              <a:t>An International Conference on Cardio-diabetes </a:t>
            </a:r>
          </a:p>
          <a:p>
            <a:pPr algn="ctr"/>
            <a:r>
              <a:rPr lang="en-IN" sz="2800" b="1" dirty="0">
                <a:latin typeface="Lucida Calligraphy" panose="03010101010101010101" pitchFamily="66" charset="0"/>
              </a:rPr>
              <a:t>&amp; Metabolic Disorders</a:t>
            </a:r>
          </a:p>
        </p:txBody>
      </p:sp>
      <p:sp>
        <p:nvSpPr>
          <p:cNvPr id="10" name="Rectangle: Rounded Corners 9">
            <a:extLst>
              <a:ext uri="{FF2B5EF4-FFF2-40B4-BE49-F238E27FC236}">
                <a16:creationId xmlns:a16="http://schemas.microsoft.com/office/drawing/2014/main" id="{F5C32DCA-529C-F9D8-7FFA-4C67095ADE32}"/>
              </a:ext>
            </a:extLst>
          </p:cNvPr>
          <p:cNvSpPr/>
          <p:nvPr/>
        </p:nvSpPr>
        <p:spPr>
          <a:xfrm>
            <a:off x="1353851" y="3555261"/>
            <a:ext cx="10098157" cy="1410231"/>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2800" dirty="0">
                <a:latin typeface="Bahnschrift Light Condensed" panose="020B0502040204020203" pitchFamily="34" charset="0"/>
              </a:rPr>
              <a:t>All India Institute of Medical Sciences, Gorakhpur</a:t>
            </a:r>
          </a:p>
          <a:p>
            <a:pPr algn="ctr"/>
            <a:r>
              <a:rPr lang="en-IN" sz="2800" dirty="0">
                <a:latin typeface="Bahnschrift Light Condensed" panose="020B0502040204020203" pitchFamily="34" charset="0"/>
              </a:rPr>
              <a:t>Under the banner of </a:t>
            </a:r>
          </a:p>
          <a:p>
            <a:pPr algn="ctr"/>
            <a:r>
              <a:rPr lang="en-IN" sz="2800" dirty="0">
                <a:latin typeface="Bahnschrift Light Condensed" panose="020B0502040204020203" pitchFamily="34" charset="0"/>
              </a:rPr>
              <a:t>the Cardio-Diabetic Society</a:t>
            </a:r>
          </a:p>
        </p:txBody>
      </p:sp>
      <p:sp>
        <p:nvSpPr>
          <p:cNvPr id="11" name="Rectangle 10">
            <a:extLst>
              <a:ext uri="{FF2B5EF4-FFF2-40B4-BE49-F238E27FC236}">
                <a16:creationId xmlns:a16="http://schemas.microsoft.com/office/drawing/2014/main" id="{11966C0A-955C-5BFD-235C-6FE0050C20A7}"/>
              </a:ext>
            </a:extLst>
          </p:cNvPr>
          <p:cNvSpPr/>
          <p:nvPr/>
        </p:nvSpPr>
        <p:spPr>
          <a:xfrm>
            <a:off x="1046921" y="9281235"/>
            <a:ext cx="10098156" cy="876300"/>
          </a:xfrm>
          <a:prstGeom prst="rect">
            <a:avLst/>
          </a:prstGeom>
          <a:solidFill>
            <a:schemeClr val="bg1"/>
          </a:solidFill>
          <a:ln>
            <a:solidFill>
              <a:schemeClr val="bg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IN" sz="2800" dirty="0">
                <a:latin typeface="Bahnschrift Light Condensed" panose="020B0502040204020203" pitchFamily="34" charset="0"/>
              </a:rPr>
              <a:t>19</a:t>
            </a:r>
            <a:r>
              <a:rPr lang="en-IN" sz="2800" baseline="30000" dirty="0">
                <a:latin typeface="Bahnschrift Light Condensed" panose="020B0502040204020203" pitchFamily="34" charset="0"/>
              </a:rPr>
              <a:t>th</a:t>
            </a:r>
            <a:r>
              <a:rPr lang="en-IN" sz="2800" dirty="0">
                <a:latin typeface="Bahnschrift Light Condensed" panose="020B0502040204020203" pitchFamily="34" charset="0"/>
              </a:rPr>
              <a:t> -20</a:t>
            </a:r>
            <a:r>
              <a:rPr lang="en-IN" sz="2800" baseline="30000" dirty="0">
                <a:latin typeface="Bahnschrift Light Condensed" panose="020B0502040204020203" pitchFamily="34" charset="0"/>
              </a:rPr>
              <a:t>th</a:t>
            </a:r>
            <a:r>
              <a:rPr lang="en-IN" sz="2800" dirty="0">
                <a:latin typeface="Bahnschrift Light Condensed" panose="020B0502040204020203" pitchFamily="34" charset="0"/>
              </a:rPr>
              <a:t> November 2022 |  Venue: Auditorium at AIIMS, Gorakhpur</a:t>
            </a:r>
          </a:p>
        </p:txBody>
      </p:sp>
      <p:pic>
        <p:nvPicPr>
          <p:cNvPr id="3" name="Picture 2">
            <a:extLst>
              <a:ext uri="{FF2B5EF4-FFF2-40B4-BE49-F238E27FC236}">
                <a16:creationId xmlns:a16="http://schemas.microsoft.com/office/drawing/2014/main" id="{CA06E971-68B4-2D87-2FE3-737A89BA50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3852" y="6542311"/>
            <a:ext cx="2484296" cy="1841692"/>
          </a:xfrm>
          <a:prstGeom prst="rect">
            <a:avLst/>
          </a:prstGeom>
        </p:spPr>
      </p:pic>
      <p:sp>
        <p:nvSpPr>
          <p:cNvPr id="9" name="Rectangle 8">
            <a:extLst>
              <a:ext uri="{FF2B5EF4-FFF2-40B4-BE49-F238E27FC236}">
                <a16:creationId xmlns:a16="http://schemas.microsoft.com/office/drawing/2014/main" id="{2D7AB798-67EE-64D7-154B-F62F0089A166}"/>
              </a:ext>
            </a:extLst>
          </p:cNvPr>
          <p:cNvSpPr/>
          <p:nvPr/>
        </p:nvSpPr>
        <p:spPr>
          <a:xfrm>
            <a:off x="3720547" y="8535801"/>
            <a:ext cx="4750904" cy="74543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en-IN" sz="3600" dirty="0">
                <a:latin typeface="Cookie" panose="02000000000000000000" pitchFamily="2" charset="0"/>
              </a:rPr>
              <a:t>“From care to cure”</a:t>
            </a:r>
          </a:p>
        </p:txBody>
      </p:sp>
      <p:pic>
        <p:nvPicPr>
          <p:cNvPr id="17" name="Picture 16">
            <a:extLst>
              <a:ext uri="{FF2B5EF4-FFF2-40B4-BE49-F238E27FC236}">
                <a16:creationId xmlns:a16="http://schemas.microsoft.com/office/drawing/2014/main" id="{3F58B52F-5723-D2A2-A5D7-5E9169E2405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8896" y="-260238"/>
            <a:ext cx="12549791" cy="1302422"/>
          </a:xfrm>
          <a:prstGeom prst="rect">
            <a:avLst/>
          </a:prstGeom>
        </p:spPr>
      </p:pic>
      <p:pic>
        <p:nvPicPr>
          <p:cNvPr id="19" name="Picture 18">
            <a:extLst>
              <a:ext uri="{FF2B5EF4-FFF2-40B4-BE49-F238E27FC236}">
                <a16:creationId xmlns:a16="http://schemas.microsoft.com/office/drawing/2014/main" id="{793318D4-C54B-EAEF-FCAB-7B10C6D17C7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14978966"/>
            <a:ext cx="12192000" cy="1737306"/>
          </a:xfrm>
          <a:prstGeom prst="rect">
            <a:avLst/>
          </a:prstGeom>
        </p:spPr>
      </p:pic>
      <p:pic>
        <p:nvPicPr>
          <p:cNvPr id="21" name="Picture 20">
            <a:extLst>
              <a:ext uri="{FF2B5EF4-FFF2-40B4-BE49-F238E27FC236}">
                <a16:creationId xmlns:a16="http://schemas.microsoft.com/office/drawing/2014/main" id="{675C9442-FBD8-3502-E9C5-1CCAD6C9FEF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75274" y="10534707"/>
            <a:ext cx="10069803" cy="465262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4" name="Rectangle 13">
            <a:extLst>
              <a:ext uri="{FF2B5EF4-FFF2-40B4-BE49-F238E27FC236}">
                <a16:creationId xmlns:a16="http://schemas.microsoft.com/office/drawing/2014/main" id="{E7B8E2CC-7857-12B4-DF1C-B45FDDD37501}"/>
              </a:ext>
            </a:extLst>
          </p:cNvPr>
          <p:cNvSpPr/>
          <p:nvPr/>
        </p:nvSpPr>
        <p:spPr>
          <a:xfrm>
            <a:off x="7082363" y="15847279"/>
            <a:ext cx="5109637" cy="802967"/>
          </a:xfrm>
          <a:prstGeom prst="rect">
            <a:avLst/>
          </a:prstGeom>
          <a:noFill/>
          <a:ln>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en-IN" sz="2800" dirty="0">
                <a:solidFill>
                  <a:schemeClr val="bg1"/>
                </a:solidFill>
              </a:rPr>
              <a:t>Register Now : www.accds.com</a:t>
            </a:r>
          </a:p>
        </p:txBody>
      </p:sp>
    </p:spTree>
    <p:extLst>
      <p:ext uri="{BB962C8B-B14F-4D97-AF65-F5344CB8AC3E}">
        <p14:creationId xmlns:p14="http://schemas.microsoft.com/office/powerpoint/2010/main" val="414278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347AE1E1-01AC-4FD4-D220-C953977942AF}"/>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774456" rIns="91440" bIns="177744" numCol="1" anchor="ctr" anchorCtr="0" compatLnSpc="1">
            <a:prstTxWarp prst="textNoShape">
              <a:avLst/>
            </a:prstTxWarp>
            <a:spAutoFit/>
          </a:bodyPr>
          <a:lstStyle/>
          <a:p>
            <a:endParaRPr lang="en-IN"/>
          </a:p>
        </p:txBody>
      </p:sp>
      <p:sp>
        <p:nvSpPr>
          <p:cNvPr id="5" name="Rectangle 5">
            <a:extLst>
              <a:ext uri="{FF2B5EF4-FFF2-40B4-BE49-F238E27FC236}">
                <a16:creationId xmlns:a16="http://schemas.microsoft.com/office/drawing/2014/main" id="{D8D66069-79C2-D0F4-10CD-110555F2EDB9}"/>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20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3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TextBox 10">
            <a:extLst>
              <a:ext uri="{FF2B5EF4-FFF2-40B4-BE49-F238E27FC236}">
                <a16:creationId xmlns:a16="http://schemas.microsoft.com/office/drawing/2014/main" id="{29A6A352-4FFE-79DB-6057-E090B6600DDF}"/>
              </a:ext>
            </a:extLst>
          </p:cNvPr>
          <p:cNvSpPr txBox="1"/>
          <p:nvPr/>
        </p:nvSpPr>
        <p:spPr>
          <a:xfrm>
            <a:off x="971015" y="1108673"/>
            <a:ext cx="10469217" cy="4154984"/>
          </a:xfrm>
          <a:prstGeom prst="rect">
            <a:avLst/>
          </a:prstGeom>
          <a:noFill/>
        </p:spPr>
        <p:txBody>
          <a:bodyPr wrap="square">
            <a:spAutoFit/>
          </a:bodyPr>
          <a:lstStyle/>
          <a:p>
            <a:pPr algn="ctr"/>
            <a:r>
              <a:rPr lang="en-US" sz="2400" b="1" dirty="0">
                <a:latin typeface="Franklin Gothic Medium" panose="020B0603020102020204" pitchFamily="34" charset="0"/>
                <a:ea typeface="DengXian Light" panose="02010600030101010101" pitchFamily="2" charset="-122"/>
                <a:cs typeface="Times New Roman" panose="02020603050405020304" pitchFamily="18" charset="0"/>
              </a:rPr>
              <a:t>Message from </a:t>
            </a:r>
            <a:r>
              <a:rPr lang="en-US" sz="2400" b="1" dirty="0" err="1">
                <a:latin typeface="Franklin Gothic Medium" panose="020B0603020102020204" pitchFamily="34" charset="0"/>
                <a:ea typeface="DengXian Light" panose="02010600030101010101" pitchFamily="2" charset="-122"/>
                <a:cs typeface="Times New Roman" panose="02020603050405020304" pitchFamily="18" charset="0"/>
              </a:rPr>
              <a:t>Organisers</a:t>
            </a:r>
            <a:endParaRPr lang="en-US" sz="2400" b="1" dirty="0">
              <a:latin typeface="Franklin Gothic Medium" panose="020B0603020102020204" pitchFamily="34" charset="0"/>
              <a:ea typeface="DengXian Light" panose="02010600030101010101" pitchFamily="2" charset="-122"/>
              <a:cs typeface="Times New Roman" panose="02020603050405020304" pitchFamily="18" charset="0"/>
            </a:endParaRPr>
          </a:p>
          <a:p>
            <a:pPr algn="just"/>
            <a:endParaRPr lang="en-US" sz="2000" dirty="0">
              <a:latin typeface="DengXian Light" panose="02010600030101010101" pitchFamily="2" charset="-122"/>
              <a:ea typeface="DengXian Light" panose="02010600030101010101" pitchFamily="2" charset="-122"/>
            </a:endParaRPr>
          </a:p>
          <a:p>
            <a:pPr algn="just"/>
            <a:r>
              <a:rPr lang="en-US" sz="2000" dirty="0">
                <a:latin typeface="DengXian Light" panose="02010600030101010101" pitchFamily="2" charset="-122"/>
                <a:ea typeface="DengXian Light" panose="02010600030101010101" pitchFamily="2" charset="-122"/>
              </a:rPr>
              <a:t>On behalf of the Cardio-Diabetic Society, we welcome you on board with us on 19</a:t>
            </a:r>
            <a:r>
              <a:rPr lang="en-US" sz="2000" baseline="30000" dirty="0">
                <a:latin typeface="DengXian Light" panose="02010600030101010101" pitchFamily="2" charset="-122"/>
                <a:ea typeface="DengXian Light" panose="02010600030101010101" pitchFamily="2" charset="-122"/>
              </a:rPr>
              <a:t>th</a:t>
            </a:r>
            <a:r>
              <a:rPr lang="en-US" sz="2000" dirty="0">
                <a:latin typeface="DengXian Light" panose="02010600030101010101" pitchFamily="2" charset="-122"/>
                <a:ea typeface="DengXian Light" panose="02010600030101010101" pitchFamily="2" charset="-122"/>
              </a:rPr>
              <a:t>-20</a:t>
            </a:r>
            <a:r>
              <a:rPr lang="en-US" sz="2000" baseline="30000" dirty="0">
                <a:latin typeface="DengXian Light" panose="02010600030101010101" pitchFamily="2" charset="-122"/>
                <a:ea typeface="DengXian Light" panose="02010600030101010101" pitchFamily="2" charset="-122"/>
              </a:rPr>
              <a:t>th</a:t>
            </a:r>
            <a:r>
              <a:rPr lang="en-US" sz="2000" dirty="0">
                <a:latin typeface="DengXian Light" panose="02010600030101010101" pitchFamily="2" charset="-122"/>
                <a:ea typeface="DengXian Light" panose="02010600030101010101" pitchFamily="2" charset="-122"/>
              </a:rPr>
              <a:t> November 2022 at the 3</a:t>
            </a:r>
            <a:r>
              <a:rPr lang="en-US" sz="2000" baseline="30000" dirty="0">
                <a:latin typeface="DengXian Light" panose="02010600030101010101" pitchFamily="2" charset="-122"/>
                <a:ea typeface="DengXian Light" panose="02010600030101010101" pitchFamily="2" charset="-122"/>
              </a:rPr>
              <a:t>rd</a:t>
            </a:r>
            <a:r>
              <a:rPr lang="en-US" sz="2000" dirty="0">
                <a:latin typeface="DengXian Light" panose="02010600030101010101" pitchFamily="2" charset="-122"/>
                <a:ea typeface="DengXian Light" panose="02010600030101010101" pitchFamily="2" charset="-122"/>
              </a:rPr>
              <a:t> Annual International Conference of Cardio-Diabetic Society. This event will be organized at AIIMS Gorakhpur to have a lustful academic feast in Gorakhpur, a  city in the  Indian state of Uttar Pradesh, along the banks of the </a:t>
            </a:r>
            <a:r>
              <a:rPr lang="en-US" sz="2000" dirty="0" err="1">
                <a:latin typeface="DengXian Light" panose="02010600030101010101" pitchFamily="2" charset="-122"/>
                <a:ea typeface="DengXian Light" panose="02010600030101010101" pitchFamily="2" charset="-122"/>
              </a:rPr>
              <a:t>Rapti</a:t>
            </a:r>
            <a:r>
              <a:rPr lang="en-US" sz="2000" dirty="0">
                <a:latin typeface="DengXian Light" panose="02010600030101010101" pitchFamily="2" charset="-122"/>
                <a:ea typeface="DengXian Light" panose="02010600030101010101" pitchFamily="2" charset="-122"/>
              </a:rPr>
              <a:t> river in the </a:t>
            </a:r>
            <a:r>
              <a:rPr lang="en-US" sz="2000" dirty="0" err="1">
                <a:latin typeface="DengXian Light" panose="02010600030101010101" pitchFamily="2" charset="-122"/>
                <a:ea typeface="DengXian Light" panose="02010600030101010101" pitchFamily="2" charset="-122"/>
              </a:rPr>
              <a:t>Purvanchal</a:t>
            </a:r>
            <a:r>
              <a:rPr lang="en-US" sz="2000" dirty="0">
                <a:latin typeface="DengXian Light" panose="02010600030101010101" pitchFamily="2" charset="-122"/>
                <a:ea typeface="DengXian Light" panose="02010600030101010101" pitchFamily="2" charset="-122"/>
              </a:rPr>
              <a:t> region adding a  blissful flavor to it.  We are sure that the forthcoming conference shall bring together academics of the highest level and updated diagnostic and management protocols in advances in  Diabetology and Cardiology. Academicians par excellence from India and abroad shall be present as faculty and share their ideas in the said fields. The conference will be organized in physical as well as the virtual mode to enhance participation and enrich the delegated with inputs from every nook and corner.</a:t>
            </a:r>
          </a:p>
          <a:p>
            <a:r>
              <a:rPr lang="en-US" sz="2000" dirty="0">
                <a:latin typeface="DengXian Light" panose="02010600030101010101" pitchFamily="2" charset="-122"/>
                <a:ea typeface="DengXian Light" panose="02010600030101010101" pitchFamily="2" charset="-122"/>
              </a:rPr>
              <a:t>Hope   to   see   you   soon   at    AIIMS,   Gorakhpur </a:t>
            </a:r>
          </a:p>
        </p:txBody>
      </p:sp>
      <p:grpSp>
        <p:nvGrpSpPr>
          <p:cNvPr id="12" name="Group 11">
            <a:extLst>
              <a:ext uri="{FF2B5EF4-FFF2-40B4-BE49-F238E27FC236}">
                <a16:creationId xmlns:a16="http://schemas.microsoft.com/office/drawing/2014/main" id="{BA4F442C-CE34-F9C4-5F71-F3C9D7F730E2}"/>
              </a:ext>
            </a:extLst>
          </p:cNvPr>
          <p:cNvGrpSpPr/>
          <p:nvPr/>
        </p:nvGrpSpPr>
        <p:grpSpPr>
          <a:xfrm>
            <a:off x="1183050" y="5542981"/>
            <a:ext cx="9825900" cy="3052220"/>
            <a:chOff x="1183050" y="5317874"/>
            <a:chExt cx="9825900" cy="3052220"/>
          </a:xfrm>
        </p:grpSpPr>
        <p:pic>
          <p:nvPicPr>
            <p:cNvPr id="2049" name="image5.jpeg">
              <a:extLst>
                <a:ext uri="{FF2B5EF4-FFF2-40B4-BE49-F238E27FC236}">
                  <a16:creationId xmlns:a16="http://schemas.microsoft.com/office/drawing/2014/main" id="{66FB8FB4-87B7-7A02-ED2F-9B55D1A48CB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200" t="9575" r="26230" b="-4794"/>
            <a:stretch/>
          </p:blipFill>
          <p:spPr bwMode="auto">
            <a:xfrm>
              <a:off x="8390866" y="5317874"/>
              <a:ext cx="2306026" cy="2093849"/>
            </a:xfrm>
            <a:prstGeom prst="rect">
              <a:avLst/>
            </a:prstGeom>
            <a:noFill/>
            <a:extLst>
              <a:ext uri="{909E8E84-426E-40DD-AFC4-6F175D3DCCD1}">
                <a14:hiddenFill xmlns:a14="http://schemas.microsoft.com/office/drawing/2010/main">
                  <a:solidFill>
                    <a:srgbClr val="FFFFFF"/>
                  </a:solidFill>
                </a14:hiddenFill>
              </a:ext>
            </a:extLst>
          </p:spPr>
        </p:pic>
        <p:pic>
          <p:nvPicPr>
            <p:cNvPr id="2051" name="image3.jpeg">
              <a:extLst>
                <a:ext uri="{FF2B5EF4-FFF2-40B4-BE49-F238E27FC236}">
                  <a16:creationId xmlns:a16="http://schemas.microsoft.com/office/drawing/2014/main" id="{4BD73149-1BC7-E351-1D2C-4DFC841407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1194" t="9986" r="1871"/>
            <a:stretch/>
          </p:blipFill>
          <p:spPr bwMode="auto">
            <a:xfrm>
              <a:off x="1495108" y="5317874"/>
              <a:ext cx="1928776" cy="1936040"/>
            </a:xfrm>
            <a:prstGeom prst="rect">
              <a:avLst/>
            </a:prstGeom>
            <a:noFill/>
            <a:extLst>
              <a:ext uri="{909E8E84-426E-40DD-AFC4-6F175D3DCCD1}">
                <a14:hiddenFill xmlns:a14="http://schemas.microsoft.com/office/drawing/2010/main">
                  <a:solidFill>
                    <a:srgbClr val="FFFFFF"/>
                  </a:solidFill>
                </a14:hiddenFill>
              </a:ext>
            </a:extLst>
          </p:spPr>
        </p:pic>
        <p:pic>
          <p:nvPicPr>
            <p:cNvPr id="2050" name="image4.jpeg">
              <a:extLst>
                <a:ext uri="{FF2B5EF4-FFF2-40B4-BE49-F238E27FC236}">
                  <a16:creationId xmlns:a16="http://schemas.microsoft.com/office/drawing/2014/main" id="{53811EAA-EC8C-C21E-FECF-BBB8DA5555AD}"/>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910" t="4215"/>
            <a:stretch/>
          </p:blipFill>
          <p:spPr bwMode="auto">
            <a:xfrm>
              <a:off x="4903304" y="5317874"/>
              <a:ext cx="2040836" cy="1936049"/>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DE179F9D-43C6-987C-7DB1-0022AD1B7A93}"/>
                </a:ext>
              </a:extLst>
            </p:cNvPr>
            <p:cNvSpPr txBox="1"/>
            <p:nvPr/>
          </p:nvSpPr>
          <p:spPr>
            <a:xfrm>
              <a:off x="1183050" y="7446764"/>
              <a:ext cx="2690191" cy="923330"/>
            </a:xfrm>
            <a:prstGeom prst="rect">
              <a:avLst/>
            </a:prstGeom>
            <a:noFill/>
          </p:spPr>
          <p:txBody>
            <a:bodyPr wrap="square">
              <a:spAutoFit/>
            </a:bodyPr>
            <a:lstStyle/>
            <a:p>
              <a:pPr algn="ctr"/>
              <a:r>
                <a:rPr lang="en-IN" dirty="0"/>
                <a:t>Prof. (</a:t>
              </a:r>
              <a:r>
                <a:rPr lang="en-IN" dirty="0" err="1"/>
                <a:t>Dr.</a:t>
              </a:r>
              <a:r>
                <a:rPr lang="en-IN" dirty="0"/>
                <a:t>) Surekha Kishore </a:t>
              </a:r>
            </a:p>
            <a:p>
              <a:pPr algn="ctr"/>
              <a:r>
                <a:rPr lang="en-IN" dirty="0"/>
                <a:t>Executive Director, </a:t>
              </a:r>
            </a:p>
            <a:p>
              <a:pPr algn="ctr"/>
              <a:r>
                <a:rPr lang="en-IN" dirty="0"/>
                <a:t>AIIMS, Gorakhpur</a:t>
              </a:r>
            </a:p>
          </p:txBody>
        </p:sp>
        <p:sp>
          <p:nvSpPr>
            <p:cNvPr id="15" name="TextBox 14">
              <a:extLst>
                <a:ext uri="{FF2B5EF4-FFF2-40B4-BE49-F238E27FC236}">
                  <a16:creationId xmlns:a16="http://schemas.microsoft.com/office/drawing/2014/main" id="{158D204F-5CD5-E347-3CB9-14597303F268}"/>
                </a:ext>
              </a:extLst>
            </p:cNvPr>
            <p:cNvSpPr txBox="1"/>
            <p:nvPr/>
          </p:nvSpPr>
          <p:spPr>
            <a:xfrm>
              <a:off x="4903304" y="7446764"/>
              <a:ext cx="2385391" cy="923330"/>
            </a:xfrm>
            <a:prstGeom prst="rect">
              <a:avLst/>
            </a:prstGeom>
            <a:noFill/>
          </p:spPr>
          <p:txBody>
            <a:bodyPr wrap="square">
              <a:spAutoFit/>
            </a:bodyPr>
            <a:lstStyle/>
            <a:p>
              <a:pPr algn="ctr"/>
              <a:r>
                <a:rPr lang="en-IN" dirty="0" err="1"/>
                <a:t>Dr.</a:t>
              </a:r>
              <a:r>
                <a:rPr lang="en-IN" dirty="0"/>
                <a:t> Ravi Kant </a:t>
              </a:r>
            </a:p>
            <a:p>
              <a:pPr algn="ctr"/>
              <a:r>
                <a:rPr lang="en-IN" dirty="0"/>
                <a:t>President</a:t>
              </a:r>
            </a:p>
            <a:p>
              <a:pPr algn="ctr"/>
              <a:r>
                <a:rPr lang="en-IN" dirty="0"/>
                <a:t>Cardio-Diabetic Society</a:t>
              </a:r>
            </a:p>
          </p:txBody>
        </p:sp>
        <p:sp>
          <p:nvSpPr>
            <p:cNvPr id="17" name="TextBox 16">
              <a:extLst>
                <a:ext uri="{FF2B5EF4-FFF2-40B4-BE49-F238E27FC236}">
                  <a16:creationId xmlns:a16="http://schemas.microsoft.com/office/drawing/2014/main" id="{F9616C99-BA87-B620-414A-49BBCAE736E2}"/>
                </a:ext>
              </a:extLst>
            </p:cNvPr>
            <p:cNvSpPr txBox="1"/>
            <p:nvPr/>
          </p:nvSpPr>
          <p:spPr>
            <a:xfrm>
              <a:off x="8318759" y="7446763"/>
              <a:ext cx="2690191" cy="923330"/>
            </a:xfrm>
            <a:prstGeom prst="rect">
              <a:avLst/>
            </a:prstGeom>
            <a:noFill/>
          </p:spPr>
          <p:txBody>
            <a:bodyPr wrap="square">
              <a:spAutoFit/>
            </a:bodyPr>
            <a:lstStyle/>
            <a:p>
              <a:pPr algn="ctr"/>
              <a:r>
                <a:rPr lang="en-US" dirty="0"/>
                <a:t>Dr. </a:t>
              </a:r>
              <a:r>
                <a:rPr lang="en-US" dirty="0" err="1"/>
                <a:t>Barun</a:t>
              </a:r>
              <a:r>
                <a:rPr lang="en-US" dirty="0"/>
                <a:t> Kumar </a:t>
              </a:r>
            </a:p>
            <a:p>
              <a:pPr algn="ctr"/>
              <a:r>
                <a:rPr lang="en-US" dirty="0"/>
                <a:t>Secretary</a:t>
              </a:r>
            </a:p>
            <a:p>
              <a:pPr algn="ctr"/>
              <a:r>
                <a:rPr lang="en-US" dirty="0"/>
                <a:t>Cardio-Diabetic Society </a:t>
              </a:r>
            </a:p>
          </p:txBody>
        </p:sp>
      </p:grpSp>
      <p:pic>
        <p:nvPicPr>
          <p:cNvPr id="19" name="Picture 18">
            <a:extLst>
              <a:ext uri="{FF2B5EF4-FFF2-40B4-BE49-F238E27FC236}">
                <a16:creationId xmlns:a16="http://schemas.microsoft.com/office/drawing/2014/main" id="{08620956-DACE-FF68-B10F-B77D15C1626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8896" y="-260238"/>
            <a:ext cx="12549791" cy="1302422"/>
          </a:xfrm>
          <a:prstGeom prst="rect">
            <a:avLst/>
          </a:prstGeom>
        </p:spPr>
      </p:pic>
      <p:pic>
        <p:nvPicPr>
          <p:cNvPr id="20" name="Picture 19">
            <a:extLst>
              <a:ext uri="{FF2B5EF4-FFF2-40B4-BE49-F238E27FC236}">
                <a16:creationId xmlns:a16="http://schemas.microsoft.com/office/drawing/2014/main" id="{8043181B-D3AD-72BB-D7D8-26122CE10DE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14978966"/>
            <a:ext cx="12192000" cy="1737306"/>
          </a:xfrm>
          <a:prstGeom prst="rect">
            <a:avLst/>
          </a:prstGeom>
        </p:spPr>
      </p:pic>
      <p:pic>
        <p:nvPicPr>
          <p:cNvPr id="22" name="Picture 21">
            <a:extLst>
              <a:ext uri="{FF2B5EF4-FFF2-40B4-BE49-F238E27FC236}">
                <a16:creationId xmlns:a16="http://schemas.microsoft.com/office/drawing/2014/main" id="{6C964150-7309-0CEB-4453-C77922B45F9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83051" y="8937454"/>
            <a:ext cx="9513841" cy="647410"/>
          </a:xfrm>
          <a:prstGeom prst="rect">
            <a:avLst/>
          </a:prstGeom>
        </p:spPr>
      </p:pic>
      <p:sp>
        <p:nvSpPr>
          <p:cNvPr id="26" name="TextBox 25">
            <a:extLst>
              <a:ext uri="{FF2B5EF4-FFF2-40B4-BE49-F238E27FC236}">
                <a16:creationId xmlns:a16="http://schemas.microsoft.com/office/drawing/2014/main" id="{A55A38E8-9EB9-779D-3EE8-2DECC131EE55}"/>
              </a:ext>
            </a:extLst>
          </p:cNvPr>
          <p:cNvSpPr txBox="1"/>
          <p:nvPr/>
        </p:nvSpPr>
        <p:spPr>
          <a:xfrm>
            <a:off x="971014" y="10045043"/>
            <a:ext cx="10469217" cy="5078313"/>
          </a:xfrm>
          <a:prstGeom prst="rect">
            <a:avLst/>
          </a:prstGeom>
          <a:noFill/>
        </p:spPr>
        <p:txBody>
          <a:bodyPr wrap="square">
            <a:spAutoFit/>
          </a:bodyPr>
          <a:lstStyle/>
          <a:p>
            <a:pPr algn="ctr"/>
            <a:r>
              <a:rPr lang="en-US" sz="2400" b="1" dirty="0">
                <a:latin typeface="Franklin Gothic Medium" panose="020B0603020102020204" pitchFamily="34" charset="0"/>
                <a:ea typeface="DengXian Light" panose="02010600030101010101" pitchFamily="2" charset="-122"/>
                <a:cs typeface="Times New Roman" panose="02020603050405020304" pitchFamily="18" charset="0"/>
              </a:rPr>
              <a:t>About Cardio Diabetic Society</a:t>
            </a:r>
          </a:p>
          <a:p>
            <a:pPr algn="just"/>
            <a:endParaRPr lang="en-US" sz="2000" dirty="0">
              <a:latin typeface="DengXian Light" panose="02010600030101010101" pitchFamily="2" charset="-122"/>
              <a:ea typeface="DengXian Light" panose="02010600030101010101" pitchFamily="2" charset="-122"/>
            </a:endParaRPr>
          </a:p>
          <a:p>
            <a:pPr algn="just"/>
            <a:r>
              <a:rPr lang="en-US" sz="2000" dirty="0">
                <a:latin typeface="DengXian Light" panose="02010600030101010101" pitchFamily="2" charset="-122"/>
                <a:ea typeface="DengXian Light" panose="02010600030101010101" pitchFamily="2" charset="-122"/>
              </a:rPr>
              <a:t>The cardio-diabetic society is committed for it scientific contribution in the field of Cardiology and Diabetology, the deadly duo, globally in general and Asian countries in particular.</a:t>
            </a:r>
          </a:p>
          <a:p>
            <a:pPr algn="just"/>
            <a:endParaRPr lang="en-US" sz="2000" dirty="0">
              <a:latin typeface="DengXian Light" panose="02010600030101010101" pitchFamily="2" charset="-122"/>
              <a:ea typeface="DengXian Light" panose="02010600030101010101" pitchFamily="2" charset="-122"/>
            </a:endParaRPr>
          </a:p>
          <a:p>
            <a:pPr algn="just"/>
            <a:r>
              <a:rPr lang="en-US" sz="2000" dirty="0">
                <a:latin typeface="DengXian Light" panose="02010600030101010101" pitchFamily="2" charset="-122"/>
                <a:ea typeface="DengXian Light" panose="02010600030101010101" pitchFamily="2" charset="-122"/>
              </a:rPr>
              <a:t>The society is under the patronage of top academicians and educationists. The current patron of society Prof. Surekha Kishore has been the Dean (Academics) AIIMS Rishikesh and currently is the Executive Director and CEO of All India Institute of Medical Sciences, Gorakhpur India.</a:t>
            </a:r>
          </a:p>
          <a:p>
            <a:pPr algn="just"/>
            <a:endParaRPr lang="en-US" sz="2000" dirty="0">
              <a:latin typeface="DengXian Light" panose="02010600030101010101" pitchFamily="2" charset="-122"/>
              <a:ea typeface="DengXian Light" panose="02010600030101010101" pitchFamily="2" charset="-122"/>
            </a:endParaRPr>
          </a:p>
          <a:p>
            <a:pPr algn="just"/>
            <a:r>
              <a:rPr lang="en-US" sz="2000" dirty="0">
                <a:latin typeface="DengXian Light" panose="02010600030101010101" pitchFamily="2" charset="-122"/>
                <a:ea typeface="DengXian Light" panose="02010600030101010101" pitchFamily="2" charset="-122"/>
              </a:rPr>
              <a:t>Co-patron Prof. Ashok Kumar is currently serving as additional Medical superintendent at Post Graduate Institute of Medical Education and Research (PGIMER) Chandigarh, India. The society is functioning under young dynamic leadership of </a:t>
            </a:r>
            <a:r>
              <a:rPr lang="en-US" sz="2000" dirty="0" err="1">
                <a:latin typeface="DengXian Light" panose="02010600030101010101" pitchFamily="2" charset="-122"/>
                <a:ea typeface="DengXian Light" panose="02010600030101010101" pitchFamily="2" charset="-122"/>
              </a:rPr>
              <a:t>Dr.Ravi</a:t>
            </a:r>
            <a:r>
              <a:rPr lang="en-US" sz="2000" dirty="0">
                <a:latin typeface="DengXian Light" panose="02010600030101010101" pitchFamily="2" charset="-122"/>
                <a:ea typeface="DengXian Light" panose="02010600030101010101" pitchFamily="2" charset="-122"/>
              </a:rPr>
              <a:t> Kant, Additional Professor and Head, Division of Diabetes and Metabolism at AIIMS Rishikesh ,a renowned diabetologist as President and Dr. </a:t>
            </a:r>
            <a:r>
              <a:rPr lang="en-US" sz="2000" dirty="0" err="1">
                <a:latin typeface="DengXian Light" panose="02010600030101010101" pitchFamily="2" charset="-122"/>
                <a:ea typeface="DengXian Light" panose="02010600030101010101" pitchFamily="2" charset="-122"/>
              </a:rPr>
              <a:t>Barun</a:t>
            </a:r>
            <a:r>
              <a:rPr lang="en-US" sz="2000" dirty="0">
                <a:latin typeface="DengXian Light" panose="02010600030101010101" pitchFamily="2" charset="-122"/>
                <a:ea typeface="DengXian Light" panose="02010600030101010101" pitchFamily="2" charset="-122"/>
              </a:rPr>
              <a:t> Kumar, Associate Professor Cardiology at AIIMS Rishikesh, Interventional Cardiologist as Secretary of the society. The society is relentlessly working for the preventive , promotive, curative and rehabilitative aspects of diabetes and cardiac diseases.</a:t>
            </a:r>
          </a:p>
        </p:txBody>
      </p:sp>
    </p:spTree>
    <p:extLst>
      <p:ext uri="{BB962C8B-B14F-4D97-AF65-F5344CB8AC3E}">
        <p14:creationId xmlns:p14="http://schemas.microsoft.com/office/powerpoint/2010/main" val="33932005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473</TotalTime>
  <Words>433</Words>
  <Application>Microsoft Office PowerPoint</Application>
  <PresentationFormat>Custom</PresentationFormat>
  <Paragraphs>31</Paragraphs>
  <Slides>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DengXian Light</vt:lpstr>
      <vt:lpstr>Arial</vt:lpstr>
      <vt:lpstr>Bahnschrift Light Condensed</vt:lpstr>
      <vt:lpstr>Calibri</vt:lpstr>
      <vt:lpstr>Calibri Light</vt:lpstr>
      <vt:lpstr>Cookie</vt:lpstr>
      <vt:lpstr>Franklin Gothic Medium</vt:lpstr>
      <vt:lpstr>Lucida Calligraphy</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venkatesh u</dc:creator>
  <cp:lastModifiedBy>ATUL PC</cp:lastModifiedBy>
  <cp:revision>16</cp:revision>
  <dcterms:created xsi:type="dcterms:W3CDTF">2022-07-15T09:50:49Z</dcterms:created>
  <dcterms:modified xsi:type="dcterms:W3CDTF">2022-10-27T18:11:35Z</dcterms:modified>
</cp:coreProperties>
</file>